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17"/>
  </p:notesMasterIdLst>
  <p:handoutMasterIdLst>
    <p:handoutMasterId r:id="rId18"/>
  </p:handoutMasterIdLst>
  <p:sldIdLst>
    <p:sldId id="264" r:id="rId2"/>
    <p:sldId id="257" r:id="rId3"/>
    <p:sldId id="267" r:id="rId4"/>
    <p:sldId id="266" r:id="rId5"/>
    <p:sldId id="269" r:id="rId6"/>
    <p:sldId id="270" r:id="rId7"/>
    <p:sldId id="271" r:id="rId8"/>
    <p:sldId id="281" r:id="rId9"/>
    <p:sldId id="277" r:id="rId10"/>
    <p:sldId id="282" r:id="rId11"/>
    <p:sldId id="278" r:id="rId12"/>
    <p:sldId id="283" r:id="rId13"/>
    <p:sldId id="279" r:id="rId14"/>
    <p:sldId id="275" r:id="rId15"/>
    <p:sldId id="280" r:id="rId16"/>
  </p:sldIdLst>
  <p:sldSz cx="12192000" cy="6858000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0" autoAdjust="0"/>
  </p:normalViewPr>
  <p:slideViewPr>
    <p:cSldViewPr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0C482F5-A83D-4200-BB6A-88D213B2C3B2}" type="datetimeFigureOut">
              <a:rPr lang="de-DE"/>
              <a:pPr>
                <a:defRPr/>
              </a:pPr>
              <a:t>07.06.2022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F41E754-C66F-43B3-B227-2B269D66F79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667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40F6197-6DB9-4EDB-82E0-261E630822D9}" type="datetimeFigureOut">
              <a:rPr lang="de-DE"/>
              <a:pPr>
                <a:defRPr/>
              </a:pPr>
              <a:t>07.06.2022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40E8B08-72E8-4E49-A194-6FC03B41BF0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336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2</a:t>
            </a:fld>
            <a:endParaRPr lang="de-DE" alt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0133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3331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26333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48923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3958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708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6013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9671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4469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48354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7242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6827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altLang="de-DE"/>
          </a:p>
        </p:txBody>
      </p:sp>
      <p:sp>
        <p:nvSpPr>
          <p:cNvPr id="133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6E557D-C4FF-447D-9056-94254653910F}" type="slidenum">
              <a:rPr lang="de-DE" altLang="de-DE" smtClean="0"/>
              <a:pPr eaLnBrk="1" hangingPunct="1"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14772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8" descr="FHAAC_RGB_oBL-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000" y="2016000"/>
            <a:ext cx="10752000" cy="2520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4000" y="4608000"/>
            <a:ext cx="10752000" cy="14400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83117" y="6551613"/>
            <a:ext cx="10752667" cy="215900"/>
          </a:xfr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b="1" dirty="0">
                <a:solidFill>
                  <a:prstClr val="black"/>
                </a:solidFill>
              </a:rPr>
              <a:t>© FH AACHEN </a:t>
            </a:r>
            <a:r>
              <a:rPr lang="de-DE" altLang="de-DE" dirty="0">
                <a:solidFill>
                  <a:prstClr val="black"/>
                </a:solidFill>
              </a:rPr>
              <a:t>UNIVERSITY OF APPLIED SCIENCES  |  FACHBEREICH XXXXXX XXXXXXXXXXXXX  |  WWW.FH-AACHEN.DE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43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381000" y="1152525"/>
            <a:ext cx="10752667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383118" y="6551614"/>
            <a:ext cx="11040533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tabLst>
                <a:tab pos="8077200" algn="r"/>
              </a:tabLst>
              <a:defRPr/>
            </a:pPr>
            <a:r>
              <a:rPr lang="de-DE" sz="800" b="1" dirty="0">
                <a:latin typeface="Verdana" pitchFamily="34" charset="0"/>
              </a:rPr>
              <a:t>© FH AACHEN </a:t>
            </a:r>
            <a:r>
              <a:rPr lang="de-DE" sz="800" dirty="0">
                <a:latin typeface="Verdana" pitchFamily="34" charset="0"/>
              </a:rPr>
              <a:t>UNIVERSITY OF APPLIED SCIENCES			               </a:t>
            </a:r>
            <a:fld id="{2D1084BD-6262-4A22-BBB7-9ABD029A916E}" type="datetime4">
              <a:rPr lang="de-DE" sz="800" smtClean="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7. Juni 2022</a:t>
            </a:fld>
            <a:r>
              <a:rPr lang="de-DE" sz="800" dirty="0">
                <a:latin typeface="Verdana" pitchFamily="34" charset="0"/>
              </a:rPr>
              <a:t>  |  </a:t>
            </a:r>
            <a:fld id="{5AA2B3AE-1895-45C1-9F88-89FE24281A0A}" type="slidenum">
              <a:rPr lang="de-DE" sz="80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‹#›</a:t>
            </a:fld>
            <a:endParaRPr lang="de-DE" sz="800" dirty="0">
              <a:latin typeface="Verdana" pitchFamily="34" charset="0"/>
            </a:endParaRPr>
          </a:p>
        </p:txBody>
      </p:sp>
      <p:pic>
        <p:nvPicPr>
          <p:cNvPr id="9" name="Grafik 9" descr="FHAAC_RGB_oBL-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4000" y="288000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4000" y="2016000"/>
            <a:ext cx="10752000" cy="433575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48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 baseline="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6595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3"/>
          <p:cNvCxnSpPr/>
          <p:nvPr/>
        </p:nvCxnSpPr>
        <p:spPr>
          <a:xfrm>
            <a:off x="381000" y="1152525"/>
            <a:ext cx="10752667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383118" y="6551614"/>
            <a:ext cx="11040533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tabLst>
                <a:tab pos="8077200" algn="r"/>
              </a:tabLst>
              <a:defRPr/>
            </a:pPr>
            <a:r>
              <a:rPr lang="de-DE" sz="800" b="1" dirty="0">
                <a:latin typeface="Verdana" pitchFamily="34" charset="0"/>
              </a:rPr>
              <a:t>© FH AACHEN </a:t>
            </a:r>
            <a:r>
              <a:rPr lang="de-DE" sz="800" dirty="0">
                <a:latin typeface="Verdana" pitchFamily="34" charset="0"/>
              </a:rPr>
              <a:t>UNIVERSITY OF APPLIED SCIENCES	</a:t>
            </a:r>
            <a:fld id="{AA97D40F-9F3F-4063-9F86-F11BB4DC706F}" type="datetime4">
              <a:rPr lang="de-DE" sz="80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7. Juni 2022</a:t>
            </a:fld>
            <a:r>
              <a:rPr lang="de-DE" sz="800" dirty="0">
                <a:latin typeface="Verdana" pitchFamily="34" charset="0"/>
              </a:rPr>
              <a:t>  |  </a:t>
            </a:r>
            <a:fld id="{8E565612-6B0B-47BA-9A27-C8BC7F68E94A}" type="slidenum">
              <a:rPr lang="de-DE" sz="80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‹#›</a:t>
            </a:fld>
            <a:endParaRPr lang="de-DE" sz="800" dirty="0">
              <a:latin typeface="Verdana" pitchFamily="34" charset="0"/>
            </a:endParaRPr>
          </a:p>
        </p:txBody>
      </p:sp>
      <p:pic>
        <p:nvPicPr>
          <p:cNvPr id="9" name="Grafik 9" descr="FHAAC_RGB_oBL-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4000" y="288000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4000" y="1295999"/>
            <a:ext cx="10752000" cy="5040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0" indent="0">
              <a:spcBef>
                <a:spcPts val="2000"/>
              </a:spcBef>
              <a:buNone/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723900" indent="-368300">
              <a:buFont typeface="Verdana" pitchFamily="34" charset="0"/>
              <a:buChar char="&gt;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0" indent="0">
              <a:spcBef>
                <a:spcPts val="1600"/>
              </a:spcBef>
              <a:buFontTx/>
              <a:buNone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723900" indent="-368300">
              <a:buFont typeface="Verdana" pitchFamily="34" charset="0"/>
              <a:buChar char="&gt;"/>
              <a:defRPr sz="1600">
                <a:solidFill>
                  <a:schemeClr val="tx1"/>
                </a:solidFill>
                <a:latin typeface="Verdana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29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/>
          <p:cNvCxnSpPr/>
          <p:nvPr/>
        </p:nvCxnSpPr>
        <p:spPr>
          <a:xfrm>
            <a:off x="381000" y="1152525"/>
            <a:ext cx="10752667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83118" y="6551614"/>
            <a:ext cx="11040533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tabLst>
                <a:tab pos="8077200" algn="r"/>
              </a:tabLst>
              <a:defRPr/>
            </a:pPr>
            <a:r>
              <a:rPr lang="de-DE" sz="800" b="1" dirty="0">
                <a:latin typeface="Verdana" pitchFamily="34" charset="0"/>
              </a:rPr>
              <a:t>© FH AACHEN </a:t>
            </a:r>
            <a:r>
              <a:rPr lang="de-DE" sz="800" dirty="0">
                <a:latin typeface="Verdana" pitchFamily="34" charset="0"/>
              </a:rPr>
              <a:t>UNIVERSITY OF APPLIED SCIENCES	</a:t>
            </a:r>
            <a:fld id="{D5CBDA69-A35E-4381-A39D-912C25275E56}" type="datetime4">
              <a:rPr lang="de-DE" sz="80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7. Juni 2022</a:t>
            </a:fld>
            <a:r>
              <a:rPr lang="de-DE" sz="800" dirty="0">
                <a:latin typeface="Verdana" pitchFamily="34" charset="0"/>
              </a:rPr>
              <a:t>  |  </a:t>
            </a:r>
            <a:fld id="{88CE292B-5762-4A23-A5B2-BDABB31B2F42}" type="slidenum">
              <a:rPr lang="de-DE" sz="800">
                <a:latin typeface="Verdana" pitchFamily="34" charset="0"/>
              </a:rPr>
              <a:pPr>
                <a:tabLst>
                  <a:tab pos="8077200" algn="r"/>
                </a:tabLst>
                <a:defRPr/>
              </a:pPr>
              <a:t>‹#›</a:t>
            </a:fld>
            <a:endParaRPr lang="de-DE" sz="800" dirty="0">
              <a:latin typeface="Verdana" pitchFamily="34" charset="0"/>
            </a:endParaRPr>
          </a:p>
        </p:txBody>
      </p:sp>
      <p:pic>
        <p:nvPicPr>
          <p:cNvPr id="8" name="Grafik 9" descr="FHAAC_RGB_oBL-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4000" y="1296000"/>
            <a:ext cx="5184000" cy="5040000"/>
          </a:xfrm>
        </p:spPr>
        <p:txBody>
          <a:bodyPr/>
          <a:lstStyle>
            <a:lvl1pPr>
              <a:defRPr sz="2400"/>
            </a:lvl1pPr>
            <a:lvl2pPr marL="0" indent="12700">
              <a:spcBef>
                <a:spcPts val="2000"/>
              </a:spcBef>
              <a:defRPr sz="2400"/>
            </a:lvl2pPr>
            <a:lvl3pPr>
              <a:defRPr sz="2400" baseline="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84000" y="288000"/>
            <a:ext cx="10752000" cy="7200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sz="half" idx="10"/>
          </p:nvPr>
        </p:nvSpPr>
        <p:spPr>
          <a:xfrm>
            <a:off x="5952000" y="1296000"/>
            <a:ext cx="5184000" cy="5040000"/>
          </a:xfrm>
        </p:spPr>
        <p:txBody>
          <a:bodyPr/>
          <a:lstStyle>
            <a:lvl1pPr>
              <a:defRPr sz="2400"/>
            </a:lvl1pPr>
            <a:lvl2pPr marL="0" indent="0">
              <a:spcBef>
                <a:spcPts val="2000"/>
              </a:spcBef>
              <a:defRPr sz="2400"/>
            </a:lvl2pPr>
            <a:lvl3pPr>
              <a:defRPr sz="2400"/>
            </a:lvl3pPr>
            <a:lvl4pPr marL="0" indent="0"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243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 Verbindung 2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/>
          <p:cNvCxnSpPr/>
          <p:nvPr/>
        </p:nvCxnSpPr>
        <p:spPr>
          <a:xfrm>
            <a:off x="383117" y="6516689"/>
            <a:ext cx="10752667" cy="15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8" descr="FHAAC_RGB_oBL-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418" y="287339"/>
            <a:ext cx="772583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4000" y="2016000"/>
            <a:ext cx="10752000" cy="2520000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83117" y="6551613"/>
            <a:ext cx="10752667" cy="215900"/>
          </a:xfrm>
        </p:spPr>
        <p:txBody>
          <a:bodyPr/>
          <a:lstStyle>
            <a:lvl1pPr algn="l"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b="1" dirty="0">
                <a:solidFill>
                  <a:prstClr val="black"/>
                </a:solidFill>
              </a:rPr>
              <a:t>© FH AACHEN </a:t>
            </a:r>
            <a:r>
              <a:rPr lang="de-DE" altLang="de-DE" dirty="0">
                <a:solidFill>
                  <a:prstClr val="black"/>
                </a:solidFill>
              </a:rPr>
              <a:t>UNIVERSITY OF APPLIED SCIENCES  |  FACHBEREICH XXXXXXXXXXXXXXXXXXXXXXXXXXXXX |  WWW.FH-AACHEN.DE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09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8450F466-BBF2-4633-9154-1500CA4C57E8}" type="datetime4">
              <a:rPr lang="de-DE"/>
              <a:pPr>
                <a:defRPr/>
              </a:pPr>
              <a:t>7. Juni 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</a:rPr>
              <a:t>© FH AACHEN 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</a:rPr>
              <a:t>UNIVERSITY OF APPLIED SCIENCES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90B3D03B-BD96-4A58-BB17-B7BDB6FC5D1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ts val="2400"/>
        </a:spcBef>
        <a:spcAft>
          <a:spcPct val="0"/>
        </a:spcAft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723900" indent="-355600" algn="l" rtl="0" eaLnBrk="1" fontAlgn="base" hangingPunct="1">
        <a:spcBef>
          <a:spcPct val="20000"/>
        </a:spcBef>
        <a:spcAft>
          <a:spcPct val="0"/>
        </a:spcAft>
        <a:buFont typeface="Verdana" pitchFamily="34" charset="0"/>
        <a:buChar char="&gt;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ts val="16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723900" indent="-3683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&gt;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07368" y="1052736"/>
            <a:ext cx="10752000" cy="1629024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rgbClr val="00B1AC"/>
                </a:solidFill>
              </a:rPr>
              <a:t>Project: Test setup for IFM CR1301 industrial joystick </a:t>
            </a:r>
            <a:br>
              <a:rPr lang="en-US" b="1" u="sng" dirty="0">
                <a:solidFill>
                  <a:srgbClr val="00B1AC"/>
                </a:solidFill>
              </a:rPr>
            </a:br>
            <a:br>
              <a:rPr lang="en-US" b="1" u="sng" dirty="0">
                <a:solidFill>
                  <a:srgbClr val="00B1AC"/>
                </a:solidFill>
              </a:rPr>
            </a:br>
            <a:br>
              <a:rPr lang="de-DE" dirty="0">
                <a:solidFill>
                  <a:srgbClr val="00B1AC"/>
                </a:solidFill>
              </a:rPr>
            </a:br>
            <a:endParaRPr lang="de-DE" sz="3200" dirty="0">
              <a:solidFill>
                <a:srgbClr val="00B1AC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99456" y="3933056"/>
            <a:ext cx="4271840" cy="1872208"/>
          </a:xfrm>
        </p:spPr>
        <p:txBody>
          <a:bodyPr/>
          <a:lstStyle/>
          <a:p>
            <a:r>
              <a:rPr lang="de-DE" sz="1600" dirty="0"/>
              <a:t>Project owner: </a:t>
            </a:r>
          </a:p>
          <a:p>
            <a:pPr marL="457200" indent="-457200">
              <a:buAutoNum type="arabicPeriod"/>
            </a:pPr>
            <a:r>
              <a:rPr lang="de-DE" sz="1600" dirty="0"/>
              <a:t>Rohan Vishawakarma : 3553424</a:t>
            </a:r>
          </a:p>
          <a:p>
            <a:pPr marL="457200" indent="-457200">
              <a:buAutoNum type="arabicPeriod"/>
            </a:pPr>
            <a:r>
              <a:rPr lang="de-DE" sz="1600" dirty="0"/>
              <a:t>Saurabh Borse	: 3551516</a:t>
            </a:r>
          </a:p>
          <a:p>
            <a:pPr marL="457200" indent="-457200">
              <a:buAutoNum type="arabicPeriod"/>
            </a:pPr>
            <a:endParaRPr lang="de-DE" sz="1600" dirty="0"/>
          </a:p>
          <a:p>
            <a:pPr marL="457200" indent="-457200"/>
            <a:r>
              <a:rPr lang="de-DE" sz="1600" dirty="0"/>
              <a:t>No. of slides:15</a:t>
            </a:r>
          </a:p>
          <a:p>
            <a:pPr marL="457200" indent="-457200"/>
            <a:r>
              <a:rPr lang="de-DE" sz="1600" dirty="0"/>
              <a:t>Duration of presentation: 10 min.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b="1">
                <a:solidFill>
                  <a:prstClr val="black"/>
                </a:solidFill>
              </a:rPr>
              <a:t>© FH AACHEN </a:t>
            </a:r>
            <a:r>
              <a:rPr lang="de-DE" altLang="de-DE">
                <a:solidFill>
                  <a:prstClr val="black"/>
                </a:solidFill>
              </a:rPr>
              <a:t>UNIVERSITY OF APPLIED SCIENCES  |  FACHBEREICH XXXXXX XXXXXXXXXXXXX  |  WWW.FH-AACHEN.DE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3275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Execution and Testing: Color selection Mode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pic>
        <p:nvPicPr>
          <p:cNvPr id="11" name="WhatsApp Video 2022-05-27 at 11.49.20 PM">
            <a:hlinkClick r:id="" action="ppaction://media"/>
            <a:extLst>
              <a:ext uri="{FF2B5EF4-FFF2-40B4-BE49-F238E27FC236}">
                <a16:creationId xmlns:a16="http://schemas.microsoft.com/office/drawing/2014/main" id="{C089152B-2DF4-DA41-1EF5-CCA602CD8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2932" y="1478058"/>
            <a:ext cx="8946135" cy="49215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B6F872-A14B-781E-2F43-304F5A6A838F}"/>
              </a:ext>
            </a:extLst>
          </p:cNvPr>
          <p:cNvSpPr txBox="1"/>
          <p:nvPr/>
        </p:nvSpPr>
        <p:spPr>
          <a:xfrm>
            <a:off x="263352" y="1108726"/>
            <a:ext cx="22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Video</a:t>
            </a:r>
            <a:r>
              <a:rPr lang="en-US" u="sng" dirty="0"/>
              <a:t> </a:t>
            </a:r>
            <a:r>
              <a:rPr lang="en-US" sz="1400" u="sng" dirty="0"/>
              <a:t>Demonstration</a:t>
            </a:r>
            <a:r>
              <a:rPr lang="en-US" dirty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967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7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46A114-4DEF-A62A-DC5D-21A769C6AE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21"/>
          <a:stretch/>
        </p:blipFill>
        <p:spPr>
          <a:xfrm>
            <a:off x="4871863" y="1539822"/>
            <a:ext cx="4449835" cy="4841505"/>
          </a:xfrm>
          <a:prstGeom prst="rect">
            <a:avLst/>
          </a:prstGeom>
        </p:spPr>
      </p:pic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Execution and Testing: Automatic Mode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6AC8F-1634-A61A-C3D1-0EFAE5AF38B8}"/>
              </a:ext>
            </a:extLst>
          </p:cNvPr>
          <p:cNvSpPr txBox="1"/>
          <p:nvPr/>
        </p:nvSpPr>
        <p:spPr>
          <a:xfrm>
            <a:off x="4727848" y="1189259"/>
            <a:ext cx="342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Switch case: Automatic mode</a:t>
            </a:r>
            <a:endParaRPr lang="en-IN" sz="14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AFAE3-3F3B-10A8-94B7-E745A67CF9A0}"/>
              </a:ext>
            </a:extLst>
          </p:cNvPr>
          <p:cNvSpPr txBox="1"/>
          <p:nvPr/>
        </p:nvSpPr>
        <p:spPr>
          <a:xfrm>
            <a:off x="339918" y="1189260"/>
            <a:ext cx="419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Identifying the automatic mode button press</a:t>
            </a:r>
            <a:endParaRPr lang="en-IN" sz="14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6F495-DC36-9BFD-1011-16DB916D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95" y="1539823"/>
            <a:ext cx="4024221" cy="243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381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33754"/>
            <a:ext cx="10657184" cy="720725"/>
          </a:xfrm>
        </p:spPr>
        <p:txBody>
          <a:bodyPr/>
          <a:lstStyle/>
          <a:p>
            <a:r>
              <a:rPr lang="en-US" altLang="de-DE" dirty="0"/>
              <a:t>Execution and Testing: Automatic Mode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pic>
        <p:nvPicPr>
          <p:cNvPr id="9" name="WhatsApp Video 2022-05-27 at 11.48.57 PM">
            <a:hlinkClick r:id="" action="ppaction://media"/>
            <a:extLst>
              <a:ext uri="{FF2B5EF4-FFF2-40B4-BE49-F238E27FC236}">
                <a16:creationId xmlns:a16="http://schemas.microsoft.com/office/drawing/2014/main" id="{61E493F0-99F3-0341-E3B9-98E47F210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0227" y="1512510"/>
            <a:ext cx="8931546" cy="49135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9DEA4-A8E1-19DA-41FB-6276BF4D0BFD}"/>
              </a:ext>
            </a:extLst>
          </p:cNvPr>
          <p:cNvSpPr txBox="1"/>
          <p:nvPr/>
        </p:nvSpPr>
        <p:spPr>
          <a:xfrm>
            <a:off x="263352" y="1124840"/>
            <a:ext cx="22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Video</a:t>
            </a:r>
            <a:r>
              <a:rPr lang="en-US" u="sng" dirty="0"/>
              <a:t> </a:t>
            </a:r>
            <a:r>
              <a:rPr lang="en-US" sz="1400" u="sng" dirty="0"/>
              <a:t>Demonstration</a:t>
            </a:r>
            <a:r>
              <a:rPr lang="en-US" dirty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3976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C1F97-38B6-F075-4429-7841BD5EA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95" y="1539822"/>
            <a:ext cx="4130588" cy="2590223"/>
          </a:xfrm>
          <a:prstGeom prst="rect">
            <a:avLst/>
          </a:prstGeom>
        </p:spPr>
      </p:pic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Execution and Testing: Reset Function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6AC8F-1634-A61A-C3D1-0EFAE5AF38B8}"/>
              </a:ext>
            </a:extLst>
          </p:cNvPr>
          <p:cNvSpPr txBox="1"/>
          <p:nvPr/>
        </p:nvSpPr>
        <p:spPr>
          <a:xfrm>
            <a:off x="5006044" y="1206599"/>
            <a:ext cx="342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Reset function</a:t>
            </a:r>
            <a:endParaRPr lang="en-IN" sz="14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AFAE3-3F3B-10A8-94B7-E745A67CF9A0}"/>
              </a:ext>
            </a:extLst>
          </p:cNvPr>
          <p:cNvSpPr txBox="1"/>
          <p:nvPr/>
        </p:nvSpPr>
        <p:spPr>
          <a:xfrm>
            <a:off x="339918" y="1189260"/>
            <a:ext cx="419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Identifying the reset button press</a:t>
            </a:r>
            <a:endParaRPr lang="en-IN" sz="14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AF9B6-70AE-B473-768E-6BA5DBFE8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0" y="1523107"/>
            <a:ext cx="4865098" cy="31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00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Advantages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C9BC72-8FD7-0B7E-E24C-A353A85DBCE3}"/>
              </a:ext>
            </a:extLst>
          </p:cNvPr>
          <p:cNvSpPr txBox="1"/>
          <p:nvPr/>
        </p:nvSpPr>
        <p:spPr>
          <a:xfrm>
            <a:off x="390168" y="1484784"/>
            <a:ext cx="107291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Product features: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Rising edge detection is used to switch between different states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Switch case structure is used for defining states. It made program simple, short and easy to understand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Bit access is used to find the instances of rotary button press and encoder rotation direction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Each states has its own counter, to retain its previous value and avoid any program error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900103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476672"/>
            <a:ext cx="10657184" cy="720725"/>
          </a:xfrm>
        </p:spPr>
        <p:txBody>
          <a:bodyPr/>
          <a:lstStyle/>
          <a:p>
            <a:pPr algn="ctr"/>
            <a:r>
              <a:rPr lang="en-US" altLang="de-DE" sz="3200" dirty="0"/>
              <a:t>Thank You !!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A7A165E-11C3-7ACB-B078-9E093607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90" y="1432214"/>
            <a:ext cx="5414739" cy="40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8888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Problem statement and deliverables 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r>
              <a:rPr lang="de-DE" altLang="de-DE" sz="2000" b="1" dirty="0">
                <a:solidFill>
                  <a:prstClr val="black"/>
                </a:solidFill>
              </a:rPr>
              <a:t>Problem statement: </a:t>
            </a:r>
          </a:p>
          <a:p>
            <a:pPr marL="1066800" lvl="2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de-DE" altLang="de-DE" sz="2000" dirty="0">
                <a:solidFill>
                  <a:prstClr val="black"/>
                </a:solidFill>
              </a:rPr>
              <a:t>To develop a test setup to demonstrate the features of the industrial joystick CR1301</a:t>
            </a: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sp>
        <p:nvSpPr>
          <p:cNvPr id="6" name="Inhaltsplatzhalter 7">
            <a:extLst>
              <a:ext uri="{FF2B5EF4-FFF2-40B4-BE49-F238E27FC236}">
                <a16:creationId xmlns:a16="http://schemas.microsoft.com/office/drawing/2014/main" id="{BA699FDA-F263-AC0F-9586-7EE5249ED711}"/>
              </a:ext>
            </a:extLst>
          </p:cNvPr>
          <p:cNvSpPr txBox="1">
            <a:spLocks/>
          </p:cNvSpPr>
          <p:nvPr/>
        </p:nvSpPr>
        <p:spPr bwMode="auto">
          <a:xfrm>
            <a:off x="407368" y="2754784"/>
            <a:ext cx="10729192" cy="134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2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723900" indent="-3683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0" indent="0" algn="l" rtl="0" eaLnBrk="1" fontAlgn="base" hangingPunct="1">
              <a:spcBef>
                <a:spcPts val="16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723900" indent="-3683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spcAft>
                <a:spcPct val="0"/>
              </a:spcAft>
            </a:pPr>
            <a:r>
              <a:rPr lang="de-DE" altLang="de-DE" sz="2000" b="1" dirty="0">
                <a:solidFill>
                  <a:prstClr val="black"/>
                </a:solidFill>
              </a:rPr>
              <a:t>Approach: </a:t>
            </a:r>
          </a:p>
          <a:p>
            <a:pPr marL="1066800" lvl="2" indent="-3429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de-DE" altLang="de-DE" sz="2000" dirty="0">
                <a:solidFill>
                  <a:prstClr val="black"/>
                </a:solidFill>
              </a:rPr>
              <a:t>Conceptual development with system specification documentation, followed by software development and finally a prototype to implement the required features </a:t>
            </a:r>
          </a:p>
          <a:p>
            <a:pPr marL="1066800" lvl="2" indent="-342900" algn="just">
              <a:spcBef>
                <a:spcPct val="0"/>
              </a:spcBef>
              <a:buFont typeface="Verdana" pitchFamily="34" charset="0"/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Font typeface="Verdana" pitchFamily="34" charset="0"/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sp>
        <p:nvSpPr>
          <p:cNvPr id="7" name="Inhaltsplatzhalter 7">
            <a:extLst>
              <a:ext uri="{FF2B5EF4-FFF2-40B4-BE49-F238E27FC236}">
                <a16:creationId xmlns:a16="http://schemas.microsoft.com/office/drawing/2014/main" id="{AB689D0B-6269-CE23-AA38-77CFF9EF42B7}"/>
              </a:ext>
            </a:extLst>
          </p:cNvPr>
          <p:cNvSpPr txBox="1">
            <a:spLocks/>
          </p:cNvSpPr>
          <p:nvPr/>
        </p:nvSpPr>
        <p:spPr bwMode="auto">
          <a:xfrm>
            <a:off x="412812" y="4365104"/>
            <a:ext cx="10729192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ts val="0"/>
              </a:spcAft>
              <a:buFontTx/>
              <a:buNone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0" indent="0" algn="l" rtl="0" eaLnBrk="1" fontAlgn="base" hangingPunct="1">
              <a:spcBef>
                <a:spcPts val="2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723900" indent="-3683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24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0" indent="0" algn="l" rtl="0" eaLnBrk="1" fontAlgn="base" hangingPunct="1">
              <a:spcBef>
                <a:spcPts val="1600"/>
              </a:spcBef>
              <a:spcAft>
                <a:spcPct val="0"/>
              </a:spcAft>
              <a:buFontTx/>
              <a:buNone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723900" indent="-368300" algn="l" rtl="0" eaLnBrk="1" fontAlgn="base" hangingPunct="1">
              <a:spcBef>
                <a:spcPct val="20000"/>
              </a:spcBef>
              <a:spcAft>
                <a:spcPct val="0"/>
              </a:spcAft>
              <a:buFont typeface="Verdana" pitchFamily="34" charset="0"/>
              <a:buChar char="&gt;"/>
              <a:defRPr sz="1600"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spcAft>
                <a:spcPct val="0"/>
              </a:spcAft>
            </a:pPr>
            <a:r>
              <a:rPr lang="de-DE" altLang="de-DE" sz="2000" b="1" dirty="0">
                <a:solidFill>
                  <a:prstClr val="black"/>
                </a:solidFill>
              </a:rPr>
              <a:t>Constraints: </a:t>
            </a:r>
          </a:p>
          <a:p>
            <a:pPr marL="1066800" lvl="2" indent="-3429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de-DE" altLang="de-DE" sz="2000" dirty="0">
                <a:solidFill>
                  <a:prstClr val="black"/>
                </a:solidFill>
              </a:rPr>
              <a:t>Hardware constraints: ESP32 Microcontroller and MCP2515 CAN controller</a:t>
            </a:r>
          </a:p>
          <a:p>
            <a:pPr marL="1066800" lvl="2" indent="-3429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de-DE" altLang="de-DE" sz="2000" dirty="0">
                <a:solidFill>
                  <a:prstClr val="black"/>
                </a:solidFill>
              </a:rPr>
              <a:t>Time constraints: Product must be delivered within 3 weeks</a:t>
            </a:r>
          </a:p>
          <a:p>
            <a:pPr marL="1066800" lvl="2" indent="-3429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de-DE" altLang="de-DE" sz="2000" dirty="0">
                <a:solidFill>
                  <a:prstClr val="black"/>
                </a:solidFill>
              </a:rPr>
              <a:t>Communication protocol: CR1301 uses SAEJ1939 CAN communication protocol </a:t>
            </a:r>
          </a:p>
          <a:p>
            <a:pPr marL="1066800" lvl="2" indent="-342900" algn="just">
              <a:spcBef>
                <a:spcPct val="0"/>
              </a:spcBef>
              <a:buFont typeface="Verdana" pitchFamily="34" charset="0"/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System specification: Functional requirements and Use cases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2D91027-2346-A7C5-50A8-AA3910AF8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80366"/>
              </p:ext>
            </p:extLst>
          </p:nvPr>
        </p:nvGraphicFramePr>
        <p:xfrm>
          <a:off x="407368" y="1360488"/>
          <a:ext cx="10729192" cy="494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497915843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494969164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val="868870191"/>
                    </a:ext>
                  </a:extLst>
                </a:gridCol>
              </a:tblGrid>
              <a:tr h="64933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Sr. No.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Mode/ function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Functionality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174481"/>
                  </a:ext>
                </a:extLst>
              </a:tr>
              <a:tr h="100123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Default mode: Manual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Clockwise encoder rotation lit up segment LEDs sequentially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Anti-clockwise encoder rotation switch off segment LEDs sequentially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Ability to switch to auto or color change mode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768664"/>
                  </a:ext>
                </a:extLst>
              </a:tr>
              <a:tr h="1099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Color change mode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Activation by pressing rotary button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User can select any color for an individual led segment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Color selection from 12 given color combination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Ability to switch to any auto or manual mode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850103"/>
                  </a:ext>
                </a:extLst>
              </a:tr>
              <a:tr h="1099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Automatic mode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Activation by pressing status key no.6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All available LEDs must lit up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Delay time for sequential color change based on encoder direction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Ability to switch to any color change or manual mode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827175"/>
                  </a:ext>
                </a:extLst>
              </a:tr>
              <a:tr h="109942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Reset function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Activation by pressing status key no.1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/>
                        <a:t>All available LED color reset to yellow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Encoder values reset to zero</a:t>
                      </a:r>
                      <a:endParaRPr lang="en-IN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1400" dirty="0"/>
                        <a:t>Switch to default mode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907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95949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System Architecture 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174233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5EAF86-F44D-2B7D-625C-1F1DD269F16A}"/>
              </a:ext>
            </a:extLst>
          </p:cNvPr>
          <p:cNvGrpSpPr/>
          <p:nvPr/>
        </p:nvGrpSpPr>
        <p:grpSpPr>
          <a:xfrm>
            <a:off x="407368" y="1245216"/>
            <a:ext cx="10923162" cy="2820427"/>
            <a:chOff x="486492" y="2268543"/>
            <a:chExt cx="10923162" cy="2820427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E0EDD199-2DB4-1F46-F615-ECD4EB71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92" y="2415361"/>
              <a:ext cx="2177401" cy="2177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61E42CEE-8CB4-7FE6-060A-38EC2D823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523" y="2576012"/>
              <a:ext cx="2520267" cy="189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ee the source image">
              <a:extLst>
                <a:ext uri="{FF2B5EF4-FFF2-40B4-BE49-F238E27FC236}">
                  <a16:creationId xmlns:a16="http://schemas.microsoft.com/office/drawing/2014/main" id="{CBCEC27C-12D2-B3D3-1125-1E72A710A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827" y="2268543"/>
              <a:ext cx="2818827" cy="232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404D51-7565-C425-991D-15F3CE23049E}"/>
                </a:ext>
              </a:extLst>
            </p:cNvPr>
            <p:cNvSpPr txBox="1"/>
            <p:nvPr/>
          </p:nvSpPr>
          <p:spPr>
            <a:xfrm>
              <a:off x="1419758" y="4442639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ESP32</a:t>
              </a:r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B7ABA-BD6E-A28E-DB6A-9D6947EADCBB}"/>
                </a:ext>
              </a:extLst>
            </p:cNvPr>
            <p:cNvSpPr txBox="1"/>
            <p:nvPr/>
          </p:nvSpPr>
          <p:spPr>
            <a:xfrm>
              <a:off x="5287841" y="4442639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MCP2515</a:t>
              </a:r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67710-22FB-3E0A-068D-8B205CF119DD}"/>
                </a:ext>
              </a:extLst>
            </p:cNvPr>
            <p:cNvSpPr txBox="1"/>
            <p:nvPr/>
          </p:nvSpPr>
          <p:spPr>
            <a:xfrm>
              <a:off x="8856273" y="4442639"/>
              <a:ext cx="22169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Industrial joystick: CR1301</a:t>
              </a:r>
              <a:endParaRPr lang="en-IN" dirty="0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0CD03AD-384D-951D-55D6-BC762E1CDFE9}"/>
                </a:ext>
              </a:extLst>
            </p:cNvPr>
            <p:cNvCxnSpPr>
              <a:cxnSpLocks/>
              <a:stCxn id="1026" idx="3"/>
            </p:cNvCxnSpPr>
            <p:nvPr/>
          </p:nvCxnSpPr>
          <p:spPr>
            <a:xfrm flipV="1">
              <a:off x="2663893" y="3497383"/>
              <a:ext cx="2207971" cy="6679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861A1A-416F-78D4-608C-AD8F81DFF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3904" y="3497383"/>
              <a:ext cx="2023072" cy="23729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253088C-3CE1-97DE-0573-02A2AC2D6E8B}"/>
                </a:ext>
              </a:extLst>
            </p:cNvPr>
            <p:cNvSpPr/>
            <p:nvPr/>
          </p:nvSpPr>
          <p:spPr>
            <a:xfrm>
              <a:off x="2814656" y="2655022"/>
              <a:ext cx="1906444" cy="6012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SPI Interface</a:t>
              </a:r>
              <a:endParaRPr lang="en-IN" sz="1400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A76E2A0-85D8-75AD-1E77-1F59A7A50E18}"/>
                </a:ext>
              </a:extLst>
            </p:cNvPr>
            <p:cNvSpPr/>
            <p:nvPr/>
          </p:nvSpPr>
          <p:spPr>
            <a:xfrm>
              <a:off x="6932369" y="2649581"/>
              <a:ext cx="1685319" cy="60121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CAN Communication</a:t>
              </a:r>
              <a:endParaRPr lang="en-IN" sz="14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496A59F-856F-E816-705E-8F4773C76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982" y="4030600"/>
            <a:ext cx="6813963" cy="21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492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System specification: Sequence diagram 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79EA2-2EF8-892E-AD79-B977D899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50" y="1196752"/>
            <a:ext cx="9387027" cy="521789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61AA94-C494-54FA-A5A4-6BF05E962081}"/>
              </a:ext>
            </a:extLst>
          </p:cNvPr>
          <p:cNvSpPr/>
          <p:nvPr/>
        </p:nvSpPr>
        <p:spPr>
          <a:xfrm>
            <a:off x="1919536" y="2708920"/>
            <a:ext cx="6768752" cy="37911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B18954-5D18-C683-4401-00CF99CD1494}"/>
              </a:ext>
            </a:extLst>
          </p:cNvPr>
          <p:cNvSpPr/>
          <p:nvPr/>
        </p:nvSpPr>
        <p:spPr>
          <a:xfrm>
            <a:off x="1078450" y="4869160"/>
            <a:ext cx="5089558" cy="34032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28628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System specification: State Machine Diagram 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016387-E601-A2CC-BE77-DD3348909C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5384" y="1196752"/>
            <a:ext cx="8479771" cy="52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447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Execution and Testing: Manual Mode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0A9A6-CED3-DB4A-055E-E2E7F0AC0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42"/>
          <a:stretch/>
        </p:blipFill>
        <p:spPr>
          <a:xfrm>
            <a:off x="5159896" y="1531797"/>
            <a:ext cx="4051435" cy="480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E6AC8F-1634-A61A-C3D1-0EFAE5AF38B8}"/>
              </a:ext>
            </a:extLst>
          </p:cNvPr>
          <p:cNvSpPr txBox="1"/>
          <p:nvPr/>
        </p:nvSpPr>
        <p:spPr>
          <a:xfrm>
            <a:off x="5087888" y="1153809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Switch case: Manual mode</a:t>
            </a:r>
            <a:endParaRPr lang="en-IN" sz="1400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A26D4-783E-175F-AF5A-E8736DE69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41" y="3103224"/>
            <a:ext cx="4219613" cy="2394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D80FC7-1B30-F8CE-B090-68D025357BB0}"/>
              </a:ext>
            </a:extLst>
          </p:cNvPr>
          <p:cNvSpPr txBox="1"/>
          <p:nvPr/>
        </p:nvSpPr>
        <p:spPr>
          <a:xfrm>
            <a:off x="349790" y="2802440"/>
            <a:ext cx="372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Payload function: for segment led lit up </a:t>
            </a:r>
            <a:endParaRPr lang="en-IN" sz="14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C4A015-45C7-E726-2FCA-18472F9FE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85" y="1531797"/>
            <a:ext cx="4198038" cy="1260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CAFAE3-3F3B-10A8-94B7-E745A67CF9A0}"/>
              </a:ext>
            </a:extLst>
          </p:cNvPr>
          <p:cNvSpPr txBox="1"/>
          <p:nvPr/>
        </p:nvSpPr>
        <p:spPr>
          <a:xfrm>
            <a:off x="349790" y="1153408"/>
            <a:ext cx="419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Identifying the encoder position and direction</a:t>
            </a:r>
            <a:endParaRPr lang="en-IN" sz="1400" u="sng" dirty="0"/>
          </a:p>
        </p:txBody>
      </p:sp>
    </p:spTree>
    <p:extLst>
      <p:ext uri="{BB962C8B-B14F-4D97-AF65-F5344CB8AC3E}">
        <p14:creationId xmlns:p14="http://schemas.microsoft.com/office/powerpoint/2010/main" val="20925717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Execution and Testing: Manual Mode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pic>
        <p:nvPicPr>
          <p:cNvPr id="11" name="WhatsApp Video 2022-05-27 at 11.49.35 PM">
            <a:hlinkClick r:id="" action="ppaction://media"/>
            <a:extLst>
              <a:ext uri="{FF2B5EF4-FFF2-40B4-BE49-F238E27FC236}">
                <a16:creationId xmlns:a16="http://schemas.microsoft.com/office/drawing/2014/main" id="{FC053DF1-FF59-EEF8-193C-42BA4879C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7488" y="1653286"/>
            <a:ext cx="8496944" cy="4772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FAB356-8712-3E49-8AE3-F92AB71F563C}"/>
              </a:ext>
            </a:extLst>
          </p:cNvPr>
          <p:cNvSpPr txBox="1"/>
          <p:nvPr/>
        </p:nvSpPr>
        <p:spPr>
          <a:xfrm>
            <a:off x="263352" y="1211018"/>
            <a:ext cx="219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Video Demonstration:</a:t>
            </a:r>
            <a:endParaRPr lang="en-IN" sz="1400" u="sng" dirty="0"/>
          </a:p>
        </p:txBody>
      </p:sp>
    </p:spTree>
    <p:extLst>
      <p:ext uri="{BB962C8B-B14F-4D97-AF65-F5344CB8AC3E}">
        <p14:creationId xmlns:p14="http://schemas.microsoft.com/office/powerpoint/2010/main" val="2293316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2E876-BFDC-509C-7FB1-9EB24125C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17" y="1679044"/>
            <a:ext cx="4205184" cy="2761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C12971-BE65-8010-5FA0-71C3FC19D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4"/>
          <a:stretch/>
        </p:blipFill>
        <p:spPr>
          <a:xfrm>
            <a:off x="5159896" y="1678957"/>
            <a:ext cx="3888431" cy="4790649"/>
          </a:xfrm>
          <a:prstGeom prst="rect">
            <a:avLst/>
          </a:prstGeom>
        </p:spPr>
      </p:pic>
      <p:sp>
        <p:nvSpPr>
          <p:cNvPr id="8194" name="Titel 6"/>
          <p:cNvSpPr>
            <a:spLocks noGrp="1"/>
          </p:cNvSpPr>
          <p:nvPr>
            <p:ph type="title"/>
          </p:nvPr>
        </p:nvSpPr>
        <p:spPr>
          <a:xfrm>
            <a:off x="407368" y="260648"/>
            <a:ext cx="10657184" cy="720725"/>
          </a:xfrm>
        </p:spPr>
        <p:txBody>
          <a:bodyPr/>
          <a:lstStyle/>
          <a:p>
            <a:r>
              <a:rPr lang="en-US" altLang="de-DE" dirty="0"/>
              <a:t>Execution and Testing: Color selection Mode</a:t>
            </a:r>
          </a:p>
        </p:txBody>
      </p:sp>
      <p:sp>
        <p:nvSpPr>
          <p:cNvPr id="8195" name="Inhaltsplatzhalter 7"/>
          <p:cNvSpPr>
            <a:spLocks noGrp="1"/>
          </p:cNvSpPr>
          <p:nvPr>
            <p:ph idx="1"/>
          </p:nvPr>
        </p:nvSpPr>
        <p:spPr>
          <a:xfrm>
            <a:off x="407368" y="1360488"/>
            <a:ext cx="10729192" cy="1348432"/>
          </a:xfrm>
        </p:spPr>
        <p:txBody>
          <a:bodyPr/>
          <a:lstStyle/>
          <a:p>
            <a:pPr marL="342900" indent="-342900">
              <a:spcBef>
                <a:spcPct val="0"/>
              </a:spcBef>
              <a:spcAft>
                <a:spcPct val="0"/>
              </a:spcAft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  <a:p>
            <a:pPr marL="1066800" lvl="2" indent="-342900" algn="just">
              <a:spcBef>
                <a:spcPct val="0"/>
              </a:spcBef>
              <a:buNone/>
            </a:pPr>
            <a:endParaRPr lang="de-DE" altLang="de-DE" sz="2000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6AC8F-1634-A61A-C3D1-0EFAE5AF38B8}"/>
              </a:ext>
            </a:extLst>
          </p:cNvPr>
          <p:cNvSpPr txBox="1"/>
          <p:nvPr/>
        </p:nvSpPr>
        <p:spPr>
          <a:xfrm>
            <a:off x="5087888" y="1186037"/>
            <a:ext cx="3420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Switch case: color selection mode</a:t>
            </a:r>
            <a:endParaRPr lang="en-IN" sz="14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AFAE3-3F3B-10A8-94B7-E745A67CF9A0}"/>
              </a:ext>
            </a:extLst>
          </p:cNvPr>
          <p:cNvSpPr txBox="1"/>
          <p:nvPr/>
        </p:nvSpPr>
        <p:spPr>
          <a:xfrm>
            <a:off x="360577" y="1155824"/>
            <a:ext cx="4198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u="sng" dirty="0"/>
              <a:t>Identifying the encoder position, direction</a:t>
            </a:r>
          </a:p>
          <a:p>
            <a:r>
              <a:rPr lang="en-US" sz="1400" u="sng" dirty="0"/>
              <a:t>and rotary button press</a:t>
            </a:r>
            <a:endParaRPr lang="en-IN" sz="1400" u="sng" dirty="0"/>
          </a:p>
        </p:txBody>
      </p:sp>
    </p:spTree>
    <p:extLst>
      <p:ext uri="{BB962C8B-B14F-4D97-AF65-F5344CB8AC3E}">
        <p14:creationId xmlns:p14="http://schemas.microsoft.com/office/powerpoint/2010/main" val="199115702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Vorlage_Powerpoint_2010">
  <a:themeElements>
    <a:clrScheme name="FHAAC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AC"/>
      </a:accent1>
      <a:accent2>
        <a:srgbClr val="13A39A"/>
      </a:accent2>
      <a:accent3>
        <a:srgbClr val="0C9088"/>
      </a:accent3>
      <a:accent4>
        <a:srgbClr val="006D68"/>
      </a:accent4>
      <a:accent5>
        <a:srgbClr val="004744"/>
      </a:accent5>
      <a:accent6>
        <a:srgbClr val="000000"/>
      </a:accent6>
      <a:hlink>
        <a:srgbClr val="0000FF"/>
      </a:hlink>
      <a:folHlink>
        <a:srgbClr val="800080"/>
      </a:folHlink>
    </a:clrScheme>
    <a:fontScheme name="FHAAC Schrif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Vorlage_Powerpoint_2010</Template>
  <TotalTime>579</TotalTime>
  <Words>484</Words>
  <Application>Microsoft Office PowerPoint</Application>
  <PresentationFormat>Widescreen</PresentationFormat>
  <Paragraphs>108</Paragraphs>
  <Slides>15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Verdana</vt:lpstr>
      <vt:lpstr>Wingdings</vt:lpstr>
      <vt:lpstr>Vorlage_Powerpoint_2010</vt:lpstr>
      <vt:lpstr>Project: Test setup for IFM CR1301 industrial joystick    </vt:lpstr>
      <vt:lpstr>Problem statement and deliverables </vt:lpstr>
      <vt:lpstr>System specification: Functional requirements and Use cases</vt:lpstr>
      <vt:lpstr>System Architecture </vt:lpstr>
      <vt:lpstr>System specification: Sequence diagram </vt:lpstr>
      <vt:lpstr>System specification: State Machine Diagram </vt:lpstr>
      <vt:lpstr>Execution and Testing: Manual Mode</vt:lpstr>
      <vt:lpstr>Execution and Testing: Manual Mode</vt:lpstr>
      <vt:lpstr>Execution and Testing: Color selection Mode</vt:lpstr>
      <vt:lpstr>Execution and Testing: Color selection Mode</vt:lpstr>
      <vt:lpstr>Execution and Testing: Automatic Mode</vt:lpstr>
      <vt:lpstr>Execution and Testing: Automatic Mode</vt:lpstr>
      <vt:lpstr>Execution and Testing: Reset Function</vt:lpstr>
      <vt:lpstr>Advantages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E-Kart  Sensors</dc:title>
  <dc:creator>Marcel Jonas</dc:creator>
  <cp:lastModifiedBy>Rohan Vishwakarma</cp:lastModifiedBy>
  <cp:revision>15</cp:revision>
  <dcterms:created xsi:type="dcterms:W3CDTF">2022-05-09T15:29:14Z</dcterms:created>
  <dcterms:modified xsi:type="dcterms:W3CDTF">2022-06-07T08:51:54Z</dcterms:modified>
</cp:coreProperties>
</file>